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0"/>
  </p:notesMasterIdLst>
  <p:sldIdLst>
    <p:sldId id="260" r:id="rId5"/>
    <p:sldId id="261" r:id="rId6"/>
    <p:sldId id="263" r:id="rId7"/>
    <p:sldId id="264" r:id="rId8"/>
    <p:sldId id="266"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74" d="100"/>
          <a:sy n="74" d="100"/>
        </p:scale>
        <p:origin x="6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e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EE7906-C82D-4E43-8C26-875A34EBFAB9}" type="datetimeFigureOut">
              <a:rPr lang="en-US" smtClean="0"/>
              <a:t>11/21/2020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EBF4EA-66C0-4CFE-81BD-02CDB9148D34}" type="slidenum">
              <a:rPr lang="en-US" smtClean="0"/>
              <a:t>‹#›</a:t>
            </a:fld>
            <a:endParaRPr lang="en-US" dirty="0"/>
          </a:p>
        </p:txBody>
      </p:sp>
    </p:spTree>
    <p:extLst>
      <p:ext uri="{BB962C8B-B14F-4D97-AF65-F5344CB8AC3E}">
        <p14:creationId xmlns:p14="http://schemas.microsoft.com/office/powerpoint/2010/main" val="3147126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68F7FD2-78F3-4025-8C40-D6E2BBEFF8E3}" type="datetime1">
              <a:rPr lang="en-US" smtClean="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7776998-F2E3-470B-85E3-144435E0AF88}" type="datetime1">
              <a:rPr lang="en-US" smtClean="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AF3A83-32E0-4C68-A4B1-45A1A98A891C}" type="datetime1">
              <a:rPr lang="en-US" smtClean="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011ED9A-B46E-48BC-AD1D-9469A1E586B7}" type="datetime1">
              <a:rPr lang="en-US" smtClean="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28064C2E-5AA0-4CF4-9C97-3C6939270543}" type="datetime1">
              <a:rPr lang="en-US" smtClean="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5E9173-068B-4694-999E-1E58247E45AF}" type="datetime1">
              <a:rPr lang="en-US" smtClean="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EE311-14F4-45AB-A0B7-1DAFD090F206}" type="datetime1">
              <a:rPr lang="en-US" smtClean="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599C16-F9EE-4636-80C2-7384C6C78ADF}" type="datetime1">
              <a:rPr lang="en-US" smtClean="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F9CB28-F02B-4485-B3AC-3EDF57A974AC}" type="datetime1">
              <a:rPr lang="en-US" smtClean="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7C79D3-0911-48A2-825D-B5F84FE4AE39}" type="datetime1">
              <a:rPr lang="en-US" smtClean="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57E870-A198-4702-9BFA-BD2904A155CD}" type="datetime1">
              <a:rPr lang="en-US" smtClean="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66B435-25C5-4918-AFE5-17599C217023}" type="datetime1">
              <a:rPr lang="en-US" smtClean="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F2A300-4063-4776-9C3D-A8FF3A4D491F}" type="datetime1">
              <a:rPr lang="en-US" smtClean="0"/>
              <a:t>11/21/2020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C55BF7-25C8-4169-AC89-A4623E500252}" type="datetime1">
              <a:rPr lang="en-US" smtClean="0"/>
              <a:t>11/21/2020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0B1BB5-38A7-471B-8DB3-E4DCD9DB702C}" type="datetime1">
              <a:rPr lang="en-US" smtClean="0"/>
              <a:t>11/21/2020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A091F70-D7D4-4DF3-9CC1-02F6964320B0}" type="datetime1">
              <a:rPr lang="en-US" smtClean="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0AF86A95-6C90-4294-B505-E59AA6B971B5}" type="datetime1">
              <a:rPr lang="en-US" smtClean="0"/>
              <a:t>11/21/2020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1A52284-D8C1-49FC-9977-61CBDF7BBE24}" type="datetime1">
              <a:rPr lang="en-US" smtClean="0"/>
              <a:t>11/21/2020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9076F00-C11C-4B8C-A42D-26907935F28E}"/>
              </a:ext>
              <a:ext uri="{C183D7F6-B498-43B3-948B-1728B52AA6E4}">
                <adec:decorative xmlns:adec="http://schemas.microsoft.com/office/drawing/2017/decorative" val="1"/>
              </a:ext>
            </a:extLst>
          </p:cNvPr>
          <p:cNvPicPr>
            <a:picLocks noChangeAspect="1"/>
          </p:cNvPicPr>
          <p:nvPr/>
        </p:nvPicPr>
        <p:blipFill rotWithShape="1">
          <a:blip r:embed="rId3"/>
          <a:srcRect b="25000"/>
          <a:stretch/>
        </p:blipFill>
        <p:spPr>
          <a:xfrm>
            <a:off x="-6867" y="10"/>
            <a:ext cx="12191980" cy="6857990"/>
          </a:xfrm>
          <a:prstGeom prst="rect">
            <a:avLst/>
          </a:prstGeom>
        </p:spPr>
      </p:pic>
      <p:sp useBgFill="1">
        <p:nvSpPr>
          <p:cNvPr id="29" name="Rounded Rectangle 9">
            <a:extLst>
              <a:ext uri="{FF2B5EF4-FFF2-40B4-BE49-F238E27FC236}">
                <a16:creationId xmlns:a16="http://schemas.microsoft.com/office/drawing/2014/main" id="{377641A3-0AD1-47C4-888F-5D557BC9C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889" y="1846512"/>
            <a:ext cx="8998224" cy="3164976"/>
          </a:xfrm>
          <a:prstGeom prst="roundRect">
            <a:avLst>
              <a:gd name="adj" fmla="val 4629"/>
            </a:avLst>
          </a:prstGeom>
          <a:ln w="44450">
            <a:gradFill>
              <a:gsLst>
                <a:gs pos="0">
                  <a:schemeClr val="bg2">
                    <a:alpha val="65000"/>
                  </a:schemeClr>
                </a:gs>
                <a:gs pos="98000">
                  <a:schemeClr val="bg2">
                    <a:lumMod val="75000"/>
                    <a:alpha val="55000"/>
                  </a:schemeClr>
                </a:gs>
              </a:gsLst>
              <a:lin ang="5400000" scaled="1"/>
            </a:gradFill>
          </a:ln>
          <a:effectLst>
            <a:innerShdw blurRad="63500" dist="50800" dir="14460000">
              <a:prstClr val="black">
                <a:alpha val="70000"/>
              </a:prstClr>
            </a:inn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07B440-1575-45E1-ADD8-03747A5B725F}"/>
              </a:ext>
            </a:extLst>
          </p:cNvPr>
          <p:cNvSpPr>
            <a:spLocks noGrp="1"/>
          </p:cNvSpPr>
          <p:nvPr>
            <p:ph type="ctrTitle"/>
          </p:nvPr>
        </p:nvSpPr>
        <p:spPr>
          <a:xfrm>
            <a:off x="1751012" y="1098691"/>
            <a:ext cx="8676222" cy="1802297"/>
          </a:xfrm>
        </p:spPr>
        <p:txBody>
          <a:bodyPr>
            <a:normAutofit/>
          </a:bodyPr>
          <a:lstStyle/>
          <a:p>
            <a:r>
              <a:rPr lang="en-US" dirty="0"/>
              <a:t>DESIGN ASSIGNMENT</a:t>
            </a:r>
          </a:p>
        </p:txBody>
      </p:sp>
      <p:sp>
        <p:nvSpPr>
          <p:cNvPr id="3" name="Subtitle 2">
            <a:extLst>
              <a:ext uri="{FF2B5EF4-FFF2-40B4-BE49-F238E27FC236}">
                <a16:creationId xmlns:a16="http://schemas.microsoft.com/office/drawing/2014/main" id="{E26292E0-6095-4F56-8D59-35C313153FE0}"/>
              </a:ext>
            </a:extLst>
          </p:cNvPr>
          <p:cNvSpPr>
            <a:spLocks noGrp="1"/>
          </p:cNvSpPr>
          <p:nvPr>
            <p:ph type="subTitle" idx="1"/>
          </p:nvPr>
        </p:nvSpPr>
        <p:spPr>
          <a:xfrm>
            <a:off x="1751012" y="3263784"/>
            <a:ext cx="8676222" cy="3011648"/>
          </a:xfrm>
        </p:spPr>
        <p:txBody>
          <a:bodyPr>
            <a:normAutofit fontScale="92500" lnSpcReduction="20000"/>
          </a:bodyPr>
          <a:lstStyle/>
          <a:p>
            <a:r>
              <a:rPr lang="en-US" dirty="0"/>
              <a:t>Group - 7</a:t>
            </a:r>
          </a:p>
          <a:p>
            <a:r>
              <a:rPr lang="en-US" dirty="0"/>
              <a:t>Rohit Rahul </a:t>
            </a:r>
            <a:r>
              <a:rPr lang="en-US" dirty="0" err="1"/>
              <a:t>Mundada</a:t>
            </a:r>
            <a:r>
              <a:rPr lang="en-US" dirty="0"/>
              <a:t> – 2019A3PS0343G</a:t>
            </a:r>
          </a:p>
          <a:p>
            <a:r>
              <a:rPr lang="en-US" dirty="0"/>
              <a:t>Saksham Kamath – 2019A3PS0373G</a:t>
            </a:r>
          </a:p>
          <a:p>
            <a:r>
              <a:rPr lang="en-US" dirty="0" err="1"/>
              <a:t>Ayush</a:t>
            </a:r>
            <a:r>
              <a:rPr lang="en-US" dirty="0"/>
              <a:t> Sharma – 2019A3PS0360G</a:t>
            </a:r>
          </a:p>
          <a:p>
            <a:r>
              <a:rPr lang="en-US" dirty="0"/>
              <a:t>Yash </a:t>
            </a:r>
            <a:r>
              <a:rPr lang="en-US" dirty="0" err="1"/>
              <a:t>Gauram</a:t>
            </a:r>
            <a:r>
              <a:rPr lang="en-US" dirty="0"/>
              <a:t> </a:t>
            </a:r>
            <a:r>
              <a:rPr lang="en-US" dirty="0" err="1"/>
              <a:t>Bagrecha</a:t>
            </a:r>
            <a:r>
              <a:rPr lang="en-US" dirty="0"/>
              <a:t> – 2019A3PS0387G</a:t>
            </a:r>
          </a:p>
          <a:p>
            <a:r>
              <a:rPr lang="en-US" dirty="0"/>
              <a:t>Varinda Bansal – 2019A3PS0350G</a:t>
            </a:r>
          </a:p>
          <a:p>
            <a:r>
              <a:rPr lang="en-US" dirty="0"/>
              <a:t>Umang Sinha – 2019A3PS0383G</a:t>
            </a:r>
          </a:p>
          <a:p>
            <a:r>
              <a:rPr lang="en-US" dirty="0"/>
              <a:t> </a:t>
            </a:r>
          </a:p>
        </p:txBody>
      </p:sp>
    </p:spTree>
    <p:extLst>
      <p:ext uri="{BB962C8B-B14F-4D97-AF65-F5344CB8AC3E}">
        <p14:creationId xmlns:p14="http://schemas.microsoft.com/office/powerpoint/2010/main" val="30658750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E1A28-FF9B-4E1F-A67E-5094FE790F84}"/>
              </a:ext>
            </a:extLst>
          </p:cNvPr>
          <p:cNvSpPr>
            <a:spLocks noGrp="1"/>
          </p:cNvSpPr>
          <p:nvPr>
            <p:ph type="title"/>
          </p:nvPr>
        </p:nvSpPr>
        <p:spPr>
          <a:xfrm>
            <a:off x="186658" y="-61519"/>
            <a:ext cx="9905998" cy="1905000"/>
          </a:xfrm>
        </p:spPr>
        <p:txBody>
          <a:bodyPr/>
          <a:lstStyle/>
          <a:p>
            <a:r>
              <a:rPr lang="en-US" dirty="0"/>
              <a:t>Top LEVEL BLOCK DIAGRAM :</a:t>
            </a:r>
            <a:br>
              <a:rPr lang="en-US" dirty="0"/>
            </a:br>
            <a:endParaRPr lang="en-IN" dirty="0"/>
          </a:p>
        </p:txBody>
      </p:sp>
      <p:pic>
        <p:nvPicPr>
          <p:cNvPr id="5" name="Content Placeholder 4">
            <a:extLst>
              <a:ext uri="{FF2B5EF4-FFF2-40B4-BE49-F238E27FC236}">
                <a16:creationId xmlns:a16="http://schemas.microsoft.com/office/drawing/2014/main" id="{57592350-65C3-46B6-B90C-43A4F9F8EA9B}"/>
              </a:ext>
            </a:extLst>
          </p:cNvPr>
          <p:cNvPicPr>
            <a:picLocks noGrp="1" noChangeAspect="1"/>
          </p:cNvPicPr>
          <p:nvPr>
            <p:ph idx="1"/>
          </p:nvPr>
        </p:nvPicPr>
        <p:blipFill>
          <a:blip r:embed="rId2"/>
          <a:stretch>
            <a:fillRect/>
          </a:stretch>
        </p:blipFill>
        <p:spPr>
          <a:xfrm>
            <a:off x="657210" y="1323814"/>
            <a:ext cx="10563883" cy="4781026"/>
          </a:xfrm>
        </p:spPr>
      </p:pic>
    </p:spTree>
    <p:extLst>
      <p:ext uri="{BB962C8B-B14F-4D97-AF65-F5344CB8AC3E}">
        <p14:creationId xmlns:p14="http://schemas.microsoft.com/office/powerpoint/2010/main" val="11324347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80B6E-A82C-4F36-B7DC-462CFD013BDB}"/>
              </a:ext>
            </a:extLst>
          </p:cNvPr>
          <p:cNvSpPr>
            <a:spLocks noGrp="1"/>
          </p:cNvSpPr>
          <p:nvPr>
            <p:ph type="title"/>
          </p:nvPr>
        </p:nvSpPr>
        <p:spPr/>
        <p:txBody>
          <a:bodyPr/>
          <a:lstStyle/>
          <a:p>
            <a:r>
              <a:rPr lang="en-IN" b="0" i="0" dirty="0">
                <a:solidFill>
                  <a:schemeClr val="tx1"/>
                </a:solidFill>
                <a:effectLst/>
                <a:latin typeface="Lato Extended"/>
              </a:rPr>
              <a:t>One sample input/output : </a:t>
            </a:r>
            <a:br>
              <a:rPr lang="en-IN" b="0" i="0" dirty="0">
                <a:solidFill>
                  <a:srgbClr val="2D3B45"/>
                </a:solidFill>
                <a:effectLst/>
                <a:latin typeface="Lato Extended"/>
              </a:rPr>
            </a:br>
            <a:endParaRPr lang="en-IN" dirty="0"/>
          </a:p>
        </p:txBody>
      </p:sp>
      <p:sp>
        <p:nvSpPr>
          <p:cNvPr id="13" name="Content Placeholder 12">
            <a:extLst>
              <a:ext uri="{FF2B5EF4-FFF2-40B4-BE49-F238E27FC236}">
                <a16:creationId xmlns:a16="http://schemas.microsoft.com/office/drawing/2014/main" id="{FF3070FC-8FC0-495A-A4A7-F4A217B41299}"/>
              </a:ext>
            </a:extLst>
          </p:cNvPr>
          <p:cNvSpPr>
            <a:spLocks noGrp="1"/>
          </p:cNvSpPr>
          <p:nvPr>
            <p:ph idx="1"/>
          </p:nvPr>
        </p:nvSpPr>
        <p:spPr>
          <a:xfrm>
            <a:off x="1038864" y="675829"/>
            <a:ext cx="9905998" cy="3124201"/>
          </a:xfrm>
        </p:spPr>
        <p:txBody>
          <a:bodyPr/>
          <a:lstStyle/>
          <a:p>
            <a:pPr marL="0" indent="0" rtl="0">
              <a:spcBef>
                <a:spcPts val="0"/>
              </a:spcBef>
              <a:spcAft>
                <a:spcPts val="0"/>
              </a:spcAft>
              <a:buNone/>
            </a:pPr>
            <a:r>
              <a:rPr lang="en-IN" sz="1800" b="1" i="0" u="none" strike="noStrike" dirty="0">
                <a:solidFill>
                  <a:schemeClr val="tx1"/>
                </a:solidFill>
                <a:effectLst/>
                <a:latin typeface="Arial" panose="020B0604020202020204" pitchFamily="34" charset="0"/>
              </a:rPr>
              <a:t>Sample Password: 0101 (5-Base10)</a:t>
            </a:r>
            <a:br>
              <a:rPr lang="en-IN" dirty="0"/>
            </a:br>
            <a:endParaRPr lang="en-IN" dirty="0"/>
          </a:p>
        </p:txBody>
      </p:sp>
      <p:graphicFrame>
        <p:nvGraphicFramePr>
          <p:cNvPr id="14" name="Table 13">
            <a:extLst>
              <a:ext uri="{FF2B5EF4-FFF2-40B4-BE49-F238E27FC236}">
                <a16:creationId xmlns:a16="http://schemas.microsoft.com/office/drawing/2014/main" id="{73BC991A-5DEC-4D46-BD53-8ADCEC294459}"/>
              </a:ext>
            </a:extLst>
          </p:cNvPr>
          <p:cNvGraphicFramePr>
            <a:graphicFrameLocks noGrp="1"/>
          </p:cNvGraphicFramePr>
          <p:nvPr>
            <p:extLst>
              <p:ext uri="{D42A27DB-BD31-4B8C-83A1-F6EECF244321}">
                <p14:modId xmlns:p14="http://schemas.microsoft.com/office/powerpoint/2010/main" val="1021743244"/>
              </p:ext>
            </p:extLst>
          </p:nvPr>
        </p:nvGraphicFramePr>
        <p:xfrm>
          <a:off x="1141413" y="2414187"/>
          <a:ext cx="5943600" cy="1625600"/>
        </p:xfrm>
        <a:graphic>
          <a:graphicData uri="http://schemas.openxmlformats.org/drawingml/2006/table">
            <a:tbl>
              <a:tblPr/>
              <a:tblGrid>
                <a:gridCol w="1981200">
                  <a:extLst>
                    <a:ext uri="{9D8B030D-6E8A-4147-A177-3AD203B41FA5}">
                      <a16:colId xmlns:a16="http://schemas.microsoft.com/office/drawing/2014/main" val="3190577580"/>
                    </a:ext>
                  </a:extLst>
                </a:gridCol>
                <a:gridCol w="1981200">
                  <a:extLst>
                    <a:ext uri="{9D8B030D-6E8A-4147-A177-3AD203B41FA5}">
                      <a16:colId xmlns:a16="http://schemas.microsoft.com/office/drawing/2014/main" val="4095998743"/>
                    </a:ext>
                  </a:extLst>
                </a:gridCol>
                <a:gridCol w="1981200">
                  <a:extLst>
                    <a:ext uri="{9D8B030D-6E8A-4147-A177-3AD203B41FA5}">
                      <a16:colId xmlns:a16="http://schemas.microsoft.com/office/drawing/2014/main" val="1512022534"/>
                    </a:ext>
                  </a:extLst>
                </a:gridCol>
              </a:tblGrid>
              <a:tr h="0">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INPUT </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ALARM</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LOCK</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0302758"/>
                  </a:ext>
                </a:extLst>
              </a:tr>
              <a:tr h="0">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0000</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0</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1</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61886111"/>
                  </a:ext>
                </a:extLst>
              </a:tr>
              <a:tr h="0">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0001</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0</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1</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3516355"/>
                  </a:ext>
                </a:extLst>
              </a:tr>
              <a:tr h="0">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0010</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0</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1</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314695"/>
                  </a:ext>
                </a:extLst>
              </a:tr>
              <a:tr h="0">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0011</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1</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dirty="0">
                          <a:solidFill>
                            <a:schemeClr val="tx1"/>
                          </a:solidFill>
                          <a:effectLst/>
                          <a:latin typeface="Arial" panose="020B0604020202020204" pitchFamily="34" charset="0"/>
                        </a:rPr>
                        <a:t>1</a:t>
                      </a:r>
                      <a:endParaRPr lang="en-IN" dirty="0">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20504417"/>
                  </a:ext>
                </a:extLst>
              </a:tr>
            </a:tbl>
          </a:graphicData>
        </a:graphic>
      </p:graphicFrame>
      <p:sp>
        <p:nvSpPr>
          <p:cNvPr id="15" name="Rectangle 3">
            <a:extLst>
              <a:ext uri="{FF2B5EF4-FFF2-40B4-BE49-F238E27FC236}">
                <a16:creationId xmlns:a16="http://schemas.microsoft.com/office/drawing/2014/main" id="{93FE1939-4DAD-4059-81E0-8933D1AF5C6B}"/>
              </a:ext>
            </a:extLst>
          </p:cNvPr>
          <p:cNvSpPr>
            <a:spLocks noChangeArrowheads="1"/>
          </p:cNvSpPr>
          <p:nvPr/>
        </p:nvSpPr>
        <p:spPr bwMode="auto">
          <a:xfrm>
            <a:off x="1473274" y="443479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16" name="Table 15">
            <a:extLst>
              <a:ext uri="{FF2B5EF4-FFF2-40B4-BE49-F238E27FC236}">
                <a16:creationId xmlns:a16="http://schemas.microsoft.com/office/drawing/2014/main" id="{3D6BC0EA-3C37-45A9-9E39-514D8B3D1E28}"/>
              </a:ext>
            </a:extLst>
          </p:cNvPr>
          <p:cNvGraphicFramePr>
            <a:graphicFrameLocks noGrp="1"/>
          </p:cNvGraphicFramePr>
          <p:nvPr>
            <p:extLst>
              <p:ext uri="{D42A27DB-BD31-4B8C-83A1-F6EECF244321}">
                <p14:modId xmlns:p14="http://schemas.microsoft.com/office/powerpoint/2010/main" val="1727530261"/>
              </p:ext>
            </p:extLst>
          </p:nvPr>
        </p:nvGraphicFramePr>
        <p:xfrm>
          <a:off x="1141413" y="4674550"/>
          <a:ext cx="5943600" cy="975360"/>
        </p:xfrm>
        <a:graphic>
          <a:graphicData uri="http://schemas.openxmlformats.org/drawingml/2006/table">
            <a:tbl>
              <a:tblPr/>
              <a:tblGrid>
                <a:gridCol w="1981200">
                  <a:extLst>
                    <a:ext uri="{9D8B030D-6E8A-4147-A177-3AD203B41FA5}">
                      <a16:colId xmlns:a16="http://schemas.microsoft.com/office/drawing/2014/main" val="3166341606"/>
                    </a:ext>
                  </a:extLst>
                </a:gridCol>
                <a:gridCol w="1981200">
                  <a:extLst>
                    <a:ext uri="{9D8B030D-6E8A-4147-A177-3AD203B41FA5}">
                      <a16:colId xmlns:a16="http://schemas.microsoft.com/office/drawing/2014/main" val="89881481"/>
                    </a:ext>
                  </a:extLst>
                </a:gridCol>
                <a:gridCol w="1981200">
                  <a:extLst>
                    <a:ext uri="{9D8B030D-6E8A-4147-A177-3AD203B41FA5}">
                      <a16:colId xmlns:a16="http://schemas.microsoft.com/office/drawing/2014/main" val="3549496327"/>
                    </a:ext>
                  </a:extLst>
                </a:gridCol>
              </a:tblGrid>
              <a:tr h="0">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INPUT </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ALARM</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LOCK</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1390879"/>
                  </a:ext>
                </a:extLst>
              </a:tr>
              <a:tr h="0">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0000</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0</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1</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74716393"/>
                  </a:ext>
                </a:extLst>
              </a:tr>
              <a:tr h="0">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0101</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a:solidFill>
                            <a:schemeClr val="tx1"/>
                          </a:solidFill>
                          <a:effectLst/>
                          <a:latin typeface="Arial" panose="020B0604020202020204" pitchFamily="34" charset="0"/>
                        </a:rPr>
                        <a:t>0</a:t>
                      </a:r>
                      <a:endParaRPr lang="en-IN">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IN" sz="1300" b="0" i="0" u="none" strike="noStrike" dirty="0">
                          <a:solidFill>
                            <a:schemeClr val="tx1"/>
                          </a:solidFill>
                          <a:effectLst/>
                          <a:latin typeface="Arial" panose="020B0604020202020204" pitchFamily="34" charset="0"/>
                        </a:rPr>
                        <a:t>0</a:t>
                      </a:r>
                      <a:endParaRPr lang="en-IN" dirty="0">
                        <a:solidFill>
                          <a:schemeClr val="tx1"/>
                        </a:solidFill>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574047"/>
                  </a:ext>
                </a:extLst>
              </a:tr>
            </a:tbl>
          </a:graphicData>
        </a:graphic>
      </p:graphicFrame>
      <p:sp>
        <p:nvSpPr>
          <p:cNvPr id="17" name="Rectangle 4">
            <a:extLst>
              <a:ext uri="{FF2B5EF4-FFF2-40B4-BE49-F238E27FC236}">
                <a16:creationId xmlns:a16="http://schemas.microsoft.com/office/drawing/2014/main" id="{B8008630-E36F-4B45-895A-4856E45DCF56}"/>
              </a:ext>
            </a:extLst>
          </p:cNvPr>
          <p:cNvSpPr>
            <a:spLocks noChangeArrowheads="1"/>
          </p:cNvSpPr>
          <p:nvPr/>
        </p:nvSpPr>
        <p:spPr bwMode="auto">
          <a:xfrm>
            <a:off x="1141413" y="467486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71900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1E71C-50CF-4C5C-8205-CEF875CA449D}"/>
              </a:ext>
            </a:extLst>
          </p:cNvPr>
          <p:cNvSpPr>
            <a:spLocks noGrp="1"/>
          </p:cNvSpPr>
          <p:nvPr>
            <p:ph type="title"/>
          </p:nvPr>
        </p:nvSpPr>
        <p:spPr>
          <a:xfrm>
            <a:off x="499833" y="0"/>
            <a:ext cx="9905998" cy="1905000"/>
          </a:xfrm>
        </p:spPr>
        <p:txBody>
          <a:bodyPr/>
          <a:lstStyle/>
          <a:p>
            <a:r>
              <a:rPr lang="en-IN" b="0" i="0" dirty="0">
                <a:solidFill>
                  <a:schemeClr val="tx1"/>
                </a:solidFill>
                <a:effectLst/>
                <a:latin typeface="Lato Extended"/>
              </a:rPr>
              <a:t>Additional functionalities developed :</a:t>
            </a:r>
            <a:br>
              <a:rPr lang="en-IN" b="0" i="0" dirty="0">
                <a:solidFill>
                  <a:schemeClr val="tx1"/>
                </a:solidFill>
                <a:effectLst/>
                <a:latin typeface="Lato Extended"/>
              </a:rPr>
            </a:br>
            <a:endParaRPr lang="en-IN" dirty="0">
              <a:solidFill>
                <a:schemeClr val="tx1"/>
              </a:solidFill>
            </a:endParaRPr>
          </a:p>
        </p:txBody>
      </p:sp>
      <p:sp>
        <p:nvSpPr>
          <p:cNvPr id="3" name="Content Placeholder 2">
            <a:extLst>
              <a:ext uri="{FF2B5EF4-FFF2-40B4-BE49-F238E27FC236}">
                <a16:creationId xmlns:a16="http://schemas.microsoft.com/office/drawing/2014/main" id="{A65A9FDA-720B-4089-ACCD-8F5244BB84AC}"/>
              </a:ext>
            </a:extLst>
          </p:cNvPr>
          <p:cNvSpPr>
            <a:spLocks noGrp="1"/>
          </p:cNvSpPr>
          <p:nvPr>
            <p:ph idx="1"/>
          </p:nvPr>
        </p:nvSpPr>
        <p:spPr>
          <a:xfrm>
            <a:off x="306649" y="1743989"/>
            <a:ext cx="10962365" cy="6807583"/>
          </a:xfrm>
        </p:spPr>
        <p:txBody>
          <a:bodyPr>
            <a:normAutofit fontScale="92500" lnSpcReduction="20000"/>
          </a:bodyPr>
          <a:lstStyle/>
          <a:p>
            <a:pPr rtl="0" fontAlgn="base">
              <a:spcBef>
                <a:spcPts val="1800"/>
              </a:spcBef>
              <a:spcAft>
                <a:spcPts val="600"/>
              </a:spcAft>
              <a:buFont typeface="+mj-lt"/>
              <a:buAutoNum type="arabicPeriod"/>
            </a:pPr>
            <a:r>
              <a:rPr lang="en-US" sz="1800" b="0" i="0" u="none" strike="noStrike" dirty="0">
                <a:solidFill>
                  <a:schemeClr val="tx1"/>
                </a:solidFill>
                <a:effectLst/>
                <a:latin typeface="Arial" panose="020B0604020202020204" pitchFamily="34" charset="0"/>
              </a:rPr>
              <a:t>Factory Reset:</a:t>
            </a:r>
            <a:endParaRPr lang="en-US" sz="1800" b="1" i="0" u="none" strike="noStrike" dirty="0">
              <a:solidFill>
                <a:schemeClr val="tx1"/>
              </a:solidFill>
              <a:effectLst/>
              <a:latin typeface="Arial" panose="020B0604020202020204" pitchFamily="34" charset="0"/>
            </a:endParaRPr>
          </a:p>
          <a:p>
            <a:pPr marL="457200" rtl="0">
              <a:spcBef>
                <a:spcPts val="0"/>
              </a:spcBef>
              <a:spcAft>
                <a:spcPts val="0"/>
              </a:spcAft>
            </a:pPr>
            <a:r>
              <a:rPr lang="en-US" sz="1800" b="0" i="0" u="none" strike="noStrike" dirty="0">
                <a:solidFill>
                  <a:schemeClr val="tx1"/>
                </a:solidFill>
                <a:effectLst/>
                <a:latin typeface="Arial" panose="020B0604020202020204" pitchFamily="34" charset="0"/>
              </a:rPr>
              <a:t>Once the alarm rings, the car cannot be opened again. The user can contact the car service center personnel. They can then factory reset the lock once which enables the mux and the number of attempts are also restored back to 4 and the original password id again stored into the Password register.</a:t>
            </a:r>
            <a:endParaRPr lang="en-US" b="0" dirty="0">
              <a:solidFill>
                <a:schemeClr val="tx1"/>
              </a:solidFill>
              <a:effectLst/>
            </a:endParaRPr>
          </a:p>
          <a:p>
            <a:pPr marL="0" indent="0" rtl="0" fontAlgn="base">
              <a:spcBef>
                <a:spcPts val="1800"/>
              </a:spcBef>
              <a:spcAft>
                <a:spcPts val="600"/>
              </a:spcAft>
              <a:buNone/>
            </a:pPr>
            <a:r>
              <a:rPr lang="en-US" sz="2000" b="0" i="0" u="none" strike="noStrike" dirty="0">
                <a:solidFill>
                  <a:schemeClr val="tx1"/>
                </a:solidFill>
                <a:effectLst/>
                <a:latin typeface="Arial" panose="020B0604020202020204" pitchFamily="34" charset="0"/>
              </a:rPr>
              <a:t>2. </a:t>
            </a:r>
            <a:r>
              <a:rPr lang="en-US" sz="2000" b="0" i="0" u="none" strike="noStrike" dirty="0" err="1">
                <a:solidFill>
                  <a:schemeClr val="tx1"/>
                </a:solidFill>
                <a:effectLst/>
                <a:latin typeface="Arial" panose="020B0604020202020204" pitchFamily="34" charset="0"/>
              </a:rPr>
              <a:t>AutoLock</a:t>
            </a:r>
            <a:r>
              <a:rPr lang="en-US" sz="2000" b="0" i="0" u="none" strike="noStrike" dirty="0">
                <a:solidFill>
                  <a:schemeClr val="tx1"/>
                </a:solidFill>
                <a:effectLst/>
                <a:latin typeface="Arial" panose="020B0604020202020204" pitchFamily="34" charset="0"/>
              </a:rPr>
              <a:t> (Additional Feature):</a:t>
            </a:r>
            <a:endParaRPr lang="en-US" sz="2000" b="1" i="0" u="none" strike="noStrike" dirty="0">
              <a:solidFill>
                <a:schemeClr val="tx1"/>
              </a:solidFill>
              <a:effectLst/>
              <a:latin typeface="Arial" panose="020B0604020202020204" pitchFamily="34" charset="0"/>
            </a:endParaRPr>
          </a:p>
          <a:p>
            <a:pPr marL="457200" rtl="0">
              <a:spcBef>
                <a:spcPts val="0"/>
              </a:spcBef>
              <a:spcAft>
                <a:spcPts val="0"/>
              </a:spcAft>
            </a:pPr>
            <a:r>
              <a:rPr lang="en-US" sz="2000" b="0" i="0" u="none" strike="noStrike" dirty="0">
                <a:solidFill>
                  <a:schemeClr val="tx1"/>
                </a:solidFill>
                <a:effectLst/>
                <a:latin typeface="Arial" panose="020B0604020202020204" pitchFamily="34" charset="0"/>
              </a:rPr>
              <a:t>Once the user enters the correct password the auto-lock feature is enabled which starts counting on every clock pulse of frequency of 0.25Hz till the counter stores f(Base16-Hexadecimal) or 1111(Base2-Binary). Once the counter reaches </a:t>
            </a:r>
            <a:r>
              <a:rPr lang="en-US" sz="2000" b="0" i="0" u="none" strike="noStrike" dirty="0" err="1">
                <a:solidFill>
                  <a:schemeClr val="tx1"/>
                </a:solidFill>
                <a:effectLst/>
                <a:latin typeface="Arial" panose="020B0604020202020204" pitchFamily="34" charset="0"/>
              </a:rPr>
              <a:t>f,this</a:t>
            </a:r>
            <a:r>
              <a:rPr lang="en-US" sz="2000" b="0" i="0" u="none" strike="noStrike" dirty="0">
                <a:solidFill>
                  <a:schemeClr val="tx1"/>
                </a:solidFill>
                <a:effectLst/>
                <a:latin typeface="Arial" panose="020B0604020202020204" pitchFamily="34" charset="0"/>
              </a:rPr>
              <a:t> implies that a time span of 1 minute has passed and thus the feature auto-locks the car.</a:t>
            </a:r>
            <a:endParaRPr lang="en-US" b="0" dirty="0">
              <a:solidFill>
                <a:schemeClr val="tx1"/>
              </a:solidFill>
              <a:effectLst/>
            </a:endParaRPr>
          </a:p>
          <a:p>
            <a:pPr marL="0" indent="0" rtl="0" fontAlgn="base">
              <a:spcBef>
                <a:spcPts val="1800"/>
              </a:spcBef>
              <a:spcAft>
                <a:spcPts val="600"/>
              </a:spcAft>
              <a:buNone/>
            </a:pPr>
            <a:r>
              <a:rPr lang="en-US" sz="2000" b="0" i="0" u="none" strike="noStrike" dirty="0">
                <a:solidFill>
                  <a:schemeClr val="tx1"/>
                </a:solidFill>
                <a:effectLst/>
                <a:latin typeface="Arial" panose="020B0604020202020204" pitchFamily="34" charset="0"/>
              </a:rPr>
              <a:t>3. Change Password (Additional Feature):</a:t>
            </a:r>
            <a:endParaRPr lang="en-US" sz="2000" b="1" i="0" u="none" strike="noStrike" dirty="0">
              <a:solidFill>
                <a:schemeClr val="tx1"/>
              </a:solidFill>
              <a:effectLst/>
              <a:latin typeface="Arial" panose="020B0604020202020204" pitchFamily="34" charset="0"/>
            </a:endParaRPr>
          </a:p>
          <a:p>
            <a:pPr marL="457200" rtl="0">
              <a:spcBef>
                <a:spcPts val="0"/>
              </a:spcBef>
              <a:spcAft>
                <a:spcPts val="0"/>
              </a:spcAft>
            </a:pPr>
            <a:r>
              <a:rPr lang="en-US" sz="2000" b="0" i="0" u="none" strike="noStrike" dirty="0">
                <a:solidFill>
                  <a:schemeClr val="tx1"/>
                </a:solidFill>
                <a:effectLst/>
                <a:latin typeface="Arial" panose="020B0604020202020204" pitchFamily="34" charset="0"/>
              </a:rPr>
              <a:t>The Change Password Pin is activated so that the user may enter the correct password and then change the password as per his </a:t>
            </a:r>
            <a:r>
              <a:rPr lang="en-US" sz="2000" b="0" i="0" u="none" strike="noStrike" dirty="0" err="1">
                <a:solidFill>
                  <a:schemeClr val="tx1"/>
                </a:solidFill>
                <a:effectLst/>
                <a:latin typeface="Arial" panose="020B0604020202020204" pitchFamily="34" charset="0"/>
              </a:rPr>
              <a:t>convenience.The</a:t>
            </a:r>
            <a:r>
              <a:rPr lang="en-US" sz="2000" b="0" i="0" u="none" strike="noStrike" dirty="0">
                <a:solidFill>
                  <a:schemeClr val="tx1"/>
                </a:solidFill>
                <a:effectLst/>
                <a:latin typeface="Arial" panose="020B0604020202020204" pitchFamily="34" charset="0"/>
              </a:rPr>
              <a:t> Initial Password stored in the register shown in the circuit is 5.</a:t>
            </a:r>
          </a:p>
          <a:p>
            <a:pPr marL="0" indent="0" rtl="0" fontAlgn="base">
              <a:spcBef>
                <a:spcPts val="1800"/>
              </a:spcBef>
              <a:spcAft>
                <a:spcPts val="600"/>
              </a:spcAft>
              <a:buNone/>
            </a:pPr>
            <a:r>
              <a:rPr lang="en-US" sz="2000" b="0" i="0" u="none" strike="noStrike" dirty="0">
                <a:solidFill>
                  <a:schemeClr val="tx1"/>
                </a:solidFill>
                <a:effectLst/>
                <a:latin typeface="Arial" panose="020B0604020202020204" pitchFamily="34" charset="0"/>
              </a:rPr>
              <a:t>3. (</a:t>
            </a:r>
            <a:r>
              <a:rPr lang="en-US" sz="2000" b="0" i="0" u="none" strike="noStrike" dirty="0" err="1">
                <a:solidFill>
                  <a:schemeClr val="tx1"/>
                </a:solidFill>
                <a:effectLst/>
                <a:latin typeface="Arial" panose="020B0604020202020204" pitchFamily="34" charset="0"/>
              </a:rPr>
              <a:t>contd</a:t>
            </a:r>
            <a:r>
              <a:rPr lang="en-US" sz="2000" b="0" i="0" u="none" strike="noStrike" dirty="0">
                <a:solidFill>
                  <a:schemeClr val="tx1"/>
                </a:solidFill>
                <a:effectLst/>
                <a:latin typeface="Arial" panose="020B0604020202020204" pitchFamily="34" charset="0"/>
              </a:rPr>
              <a:t>) Password Changed:</a:t>
            </a:r>
            <a:endParaRPr lang="en-US" sz="2000" b="1" i="0" u="none" strike="noStrike" dirty="0">
              <a:solidFill>
                <a:schemeClr val="tx1"/>
              </a:solidFill>
              <a:effectLst/>
              <a:latin typeface="Arial" panose="020B0604020202020204" pitchFamily="34" charset="0"/>
            </a:endParaRPr>
          </a:p>
          <a:p>
            <a:pPr marL="457200" rtl="0">
              <a:spcBef>
                <a:spcPts val="0"/>
              </a:spcBef>
              <a:spcAft>
                <a:spcPts val="0"/>
              </a:spcAft>
            </a:pPr>
            <a:r>
              <a:rPr lang="en-US" sz="2000" b="0" i="0" u="none" strike="noStrike" dirty="0">
                <a:solidFill>
                  <a:schemeClr val="tx1"/>
                </a:solidFill>
                <a:effectLst/>
                <a:latin typeface="Arial" panose="020B0604020202020204" pitchFamily="34" charset="0"/>
              </a:rPr>
              <a:t>After the correct password is entered the user enters the new password and presses enter so that the new password gets stored inside the register. The new password stored in the register is b(1011-base2).</a:t>
            </a:r>
            <a:endParaRPr lang="en-US" b="0" dirty="0">
              <a:solidFill>
                <a:schemeClr val="tx1"/>
              </a:solidFill>
              <a:effectLst/>
            </a:endParaRPr>
          </a:p>
          <a:p>
            <a:pPr marL="0" indent="0" rtl="0" fontAlgn="base">
              <a:spcBef>
                <a:spcPts val="1800"/>
              </a:spcBef>
              <a:spcAft>
                <a:spcPts val="600"/>
              </a:spcAft>
              <a:buNone/>
            </a:pPr>
            <a:br>
              <a:rPr lang="en-US" dirty="0"/>
            </a:br>
            <a:endParaRPr lang="en-IN" dirty="0"/>
          </a:p>
          <a:p>
            <a:pPr marL="171450" indent="0" rtl="0">
              <a:spcBef>
                <a:spcPts val="0"/>
              </a:spcBef>
              <a:spcAft>
                <a:spcPts val="0"/>
              </a:spcAft>
              <a:buNone/>
            </a:pPr>
            <a:endParaRPr lang="en-IN" dirty="0"/>
          </a:p>
          <a:p>
            <a:pPr marL="0" indent="0">
              <a:buNone/>
            </a:pPr>
            <a:br>
              <a:rPr lang="en-US" dirty="0"/>
            </a:br>
            <a:endParaRPr lang="en-IN" dirty="0"/>
          </a:p>
        </p:txBody>
      </p:sp>
    </p:spTree>
    <p:extLst>
      <p:ext uri="{BB962C8B-B14F-4D97-AF65-F5344CB8AC3E}">
        <p14:creationId xmlns:p14="http://schemas.microsoft.com/office/powerpoint/2010/main" val="5064881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A055F2-CC80-47CD-BDA7-31A8374D0698}"/>
              </a:ext>
            </a:extLst>
          </p:cNvPr>
          <p:cNvSpPr>
            <a:spLocks noGrp="1"/>
          </p:cNvSpPr>
          <p:nvPr>
            <p:ph idx="1"/>
          </p:nvPr>
        </p:nvSpPr>
        <p:spPr>
          <a:xfrm>
            <a:off x="669702" y="456914"/>
            <a:ext cx="11037194" cy="6008280"/>
          </a:xfrm>
        </p:spPr>
        <p:txBody>
          <a:bodyPr>
            <a:normAutofit lnSpcReduction="10000"/>
          </a:bodyPr>
          <a:lstStyle/>
          <a:p>
            <a:pPr marL="0" indent="0" rtl="0" fontAlgn="base">
              <a:spcBef>
                <a:spcPts val="1800"/>
              </a:spcBef>
              <a:spcAft>
                <a:spcPts val="600"/>
              </a:spcAft>
              <a:buNone/>
            </a:pPr>
            <a:r>
              <a:rPr lang="en-US" sz="2000" b="0" i="0" u="none" strike="noStrike" dirty="0">
                <a:solidFill>
                  <a:schemeClr val="tx1"/>
                </a:solidFill>
                <a:effectLst/>
                <a:latin typeface="Arial" panose="020B0604020202020204" pitchFamily="34" charset="0"/>
              </a:rPr>
              <a:t>4. First Factory Reset:</a:t>
            </a:r>
            <a:endParaRPr lang="en-US" sz="2000" b="1" i="0" u="none" strike="noStrike" dirty="0">
              <a:solidFill>
                <a:schemeClr val="tx1"/>
              </a:solidFill>
              <a:effectLst/>
              <a:latin typeface="Arial" panose="020B0604020202020204" pitchFamily="34" charset="0"/>
            </a:endParaRPr>
          </a:p>
          <a:p>
            <a:pPr marL="457200" rtl="0">
              <a:spcBef>
                <a:spcPts val="0"/>
              </a:spcBef>
              <a:spcAft>
                <a:spcPts val="0"/>
              </a:spcAft>
            </a:pPr>
            <a:r>
              <a:rPr lang="en-US" sz="2000" b="0" i="0" u="none" strike="noStrike" dirty="0">
                <a:solidFill>
                  <a:schemeClr val="tx1"/>
                </a:solidFill>
                <a:effectLst/>
                <a:latin typeface="Arial" panose="020B0604020202020204" pitchFamily="34" charset="0"/>
              </a:rPr>
              <a:t>Once the alarm rings the user can contact the service </a:t>
            </a:r>
            <a:r>
              <a:rPr lang="en-US" sz="2000" b="0" i="0" u="none" strike="noStrike" dirty="0" err="1">
                <a:solidFill>
                  <a:schemeClr val="tx1"/>
                </a:solidFill>
                <a:effectLst/>
                <a:latin typeface="Arial" panose="020B0604020202020204" pitchFamily="34" charset="0"/>
              </a:rPr>
              <a:t>centre</a:t>
            </a:r>
            <a:r>
              <a:rPr lang="en-US" sz="2000" b="0" i="0" u="none" strike="noStrike" dirty="0">
                <a:solidFill>
                  <a:schemeClr val="tx1"/>
                </a:solidFill>
                <a:effectLst/>
                <a:latin typeface="Arial" panose="020B0604020202020204" pitchFamily="34" charset="0"/>
              </a:rPr>
              <a:t> </a:t>
            </a:r>
            <a:r>
              <a:rPr lang="en-US" sz="2000" b="0" i="0" u="none" strike="noStrike" dirty="0" err="1">
                <a:solidFill>
                  <a:schemeClr val="tx1"/>
                </a:solidFill>
                <a:effectLst/>
                <a:latin typeface="Arial" panose="020B0604020202020204" pitchFamily="34" charset="0"/>
              </a:rPr>
              <a:t>personnel.They</a:t>
            </a:r>
            <a:r>
              <a:rPr lang="en-US" sz="2000" b="0" i="0" u="none" strike="noStrike" dirty="0">
                <a:solidFill>
                  <a:schemeClr val="tx1"/>
                </a:solidFill>
                <a:effectLst/>
                <a:latin typeface="Arial" panose="020B0604020202020204" pitchFamily="34" charset="0"/>
              </a:rPr>
              <a:t> can then factory reset the lock once which enables the mux and causes the select line of the mux to carry a logical LOW -&gt; ‘0’.At the same time the register carrying the comparison is reset. All the registers/counters are reset except for the register storing the password.</a:t>
            </a:r>
            <a:br>
              <a:rPr lang="en-US" dirty="0"/>
            </a:br>
            <a:endParaRPr lang="en-US" dirty="0"/>
          </a:p>
          <a:p>
            <a:pPr marL="0" indent="0" rtl="0" fontAlgn="base">
              <a:spcBef>
                <a:spcPts val="1800"/>
              </a:spcBef>
              <a:spcAft>
                <a:spcPts val="600"/>
              </a:spcAft>
              <a:buNone/>
            </a:pPr>
            <a:r>
              <a:rPr lang="en-US" dirty="0">
                <a:solidFill>
                  <a:schemeClr val="tx1"/>
                </a:solidFill>
                <a:effectLst/>
                <a:latin typeface="Arial" panose="020B0604020202020204" pitchFamily="34" charset="0"/>
              </a:rPr>
              <a:t>4. (CONTD) 	Second Factory Reset:</a:t>
            </a:r>
            <a:endParaRPr lang="en-US" b="1" dirty="0">
              <a:solidFill>
                <a:schemeClr val="tx1"/>
              </a:solidFill>
              <a:effectLst/>
              <a:latin typeface="Arial" panose="020B0604020202020204" pitchFamily="34" charset="0"/>
            </a:endParaRPr>
          </a:p>
          <a:p>
            <a:pPr marL="457200">
              <a:spcBef>
                <a:spcPts val="0"/>
              </a:spcBef>
              <a:spcAft>
                <a:spcPts val="0"/>
              </a:spcAft>
            </a:pPr>
            <a:r>
              <a:rPr lang="en-US" dirty="0">
                <a:solidFill>
                  <a:schemeClr val="tx1"/>
                </a:solidFill>
                <a:effectLst/>
                <a:latin typeface="Arial" panose="020B0604020202020204" pitchFamily="34" charset="0"/>
              </a:rPr>
              <a:t>At the second factory reset the factory reset acts like a clock and loads the register with the original master password which the user will have in his/her car documents.  </a:t>
            </a:r>
            <a:endParaRPr lang="en-IN" dirty="0"/>
          </a:p>
          <a:p>
            <a:pPr marL="171450" indent="0" rtl="0">
              <a:spcBef>
                <a:spcPts val="0"/>
              </a:spcBef>
              <a:spcAft>
                <a:spcPts val="0"/>
              </a:spcAft>
              <a:buNone/>
            </a:pPr>
            <a:endParaRPr lang="en-IN" dirty="0"/>
          </a:p>
          <a:p>
            <a:pPr marL="0" indent="0" rtl="0" fontAlgn="base">
              <a:spcBef>
                <a:spcPts val="1800"/>
              </a:spcBef>
              <a:spcAft>
                <a:spcPts val="600"/>
              </a:spcAft>
              <a:buNone/>
            </a:pPr>
            <a:r>
              <a:rPr lang="en-US" sz="2000" dirty="0">
                <a:solidFill>
                  <a:schemeClr val="tx1">
                    <a:lumMod val="95000"/>
                  </a:schemeClr>
                </a:solidFill>
                <a:latin typeface="Arial" panose="020B0604020202020204" pitchFamily="34" charset="0"/>
                <a:cs typeface="Arial" panose="020B0604020202020204" pitchFamily="34" charset="0"/>
              </a:rPr>
              <a:t>5.</a:t>
            </a:r>
            <a:r>
              <a:rPr lang="en-IN" sz="2000" i="1" dirty="0">
                <a:solidFill>
                  <a:schemeClr val="tx1">
                    <a:lumMod val="95000"/>
                  </a:schemeClr>
                </a:solidFill>
                <a:effectLst/>
                <a:latin typeface="Arial" panose="020B0604020202020204" pitchFamily="34" charset="0"/>
                <a:ea typeface="Times New Roman" panose="02020603050405020304" pitchFamily="18" charset="0"/>
                <a:cs typeface="Arial" panose="020B0604020202020204" pitchFamily="34" charset="0"/>
              </a:rPr>
              <a:t> LED 7 Segment Display</a:t>
            </a:r>
            <a:br>
              <a:rPr lang="en-IN" sz="2000" dirty="0">
                <a:solidFill>
                  <a:schemeClr val="tx1">
                    <a:lumMod val="95000"/>
                  </a:schemeClr>
                </a:solidFill>
                <a:effectLst/>
                <a:latin typeface="Arial" panose="020B0604020202020204" pitchFamily="34" charset="0"/>
                <a:ea typeface="Times New Roman" panose="02020603050405020304" pitchFamily="18" charset="0"/>
                <a:cs typeface="Arial" panose="020B0604020202020204" pitchFamily="34" charset="0"/>
              </a:rPr>
            </a:br>
            <a:r>
              <a:rPr lang="en-IN" sz="2000" dirty="0">
                <a:solidFill>
                  <a:schemeClr val="tx1">
                    <a:lumMod val="95000"/>
                  </a:schemeClr>
                </a:solidFill>
                <a:effectLst/>
                <a:latin typeface="Arial" panose="020B0604020202020204" pitchFamily="34" charset="0"/>
                <a:ea typeface="Times New Roman" panose="02020603050405020304" pitchFamily="18" charset="0"/>
                <a:cs typeface="Arial" panose="020B0604020202020204" pitchFamily="34" charset="0"/>
              </a:rPr>
              <a:t>We have used the display to show the user the number of attempts left for him to input the correct </a:t>
            </a:r>
            <a:r>
              <a:rPr lang="en-IN" sz="2000" dirty="0" err="1">
                <a:solidFill>
                  <a:schemeClr val="tx1">
                    <a:lumMod val="95000"/>
                  </a:schemeClr>
                </a:solidFill>
                <a:effectLst/>
                <a:latin typeface="Arial" panose="020B0604020202020204" pitchFamily="34" charset="0"/>
                <a:ea typeface="Times New Roman" panose="02020603050405020304" pitchFamily="18" charset="0"/>
                <a:cs typeface="Arial" panose="020B0604020202020204" pitchFamily="34" charset="0"/>
              </a:rPr>
              <a:t>password.The</a:t>
            </a:r>
            <a:r>
              <a:rPr lang="en-IN" sz="2000" dirty="0">
                <a:solidFill>
                  <a:schemeClr val="tx1">
                    <a:lumMod val="95000"/>
                  </a:schemeClr>
                </a:solidFill>
                <a:effectLst/>
                <a:latin typeface="Arial" panose="020B0604020202020204" pitchFamily="34" charset="0"/>
                <a:ea typeface="Times New Roman" panose="02020603050405020304" pitchFamily="18" charset="0"/>
                <a:cs typeface="Arial" panose="020B0604020202020204" pitchFamily="34" charset="0"/>
              </a:rPr>
              <a:t> 7 segment display is reset to 4, </a:t>
            </a:r>
            <a:r>
              <a:rPr lang="en-IN" sz="2000" dirty="0" err="1">
                <a:solidFill>
                  <a:schemeClr val="tx1">
                    <a:lumMod val="95000"/>
                  </a:schemeClr>
                </a:solidFill>
                <a:effectLst/>
                <a:latin typeface="Arial" panose="020B0604020202020204" pitchFamily="34" charset="0"/>
                <a:ea typeface="Times New Roman" panose="02020603050405020304" pitchFamily="18" charset="0"/>
                <a:cs typeface="Arial" panose="020B0604020202020204" pitchFamily="34" charset="0"/>
              </a:rPr>
              <a:t>everytime</a:t>
            </a:r>
            <a:r>
              <a:rPr lang="en-IN" sz="2000" dirty="0">
                <a:solidFill>
                  <a:schemeClr val="tx1">
                    <a:lumMod val="95000"/>
                  </a:schemeClr>
                </a:solidFill>
                <a:effectLst/>
                <a:latin typeface="Arial" panose="020B0604020202020204" pitchFamily="34" charset="0"/>
                <a:ea typeface="Times New Roman" panose="02020603050405020304" pitchFamily="18" charset="0"/>
                <a:cs typeface="Arial" panose="020B0604020202020204" pitchFamily="34" charset="0"/>
              </a:rPr>
              <a:t> the user inputs the correct password indicating that he has 4 chances to input the correct </a:t>
            </a:r>
            <a:r>
              <a:rPr lang="en-IN" sz="2000" dirty="0" err="1">
                <a:solidFill>
                  <a:schemeClr val="tx1">
                    <a:lumMod val="95000"/>
                  </a:schemeClr>
                </a:solidFill>
                <a:effectLst/>
                <a:latin typeface="Arial" panose="020B0604020202020204" pitchFamily="34" charset="0"/>
                <a:ea typeface="Times New Roman" panose="02020603050405020304" pitchFamily="18" charset="0"/>
                <a:cs typeface="Arial" panose="020B0604020202020204" pitchFamily="34" charset="0"/>
              </a:rPr>
              <a:t>password.The</a:t>
            </a:r>
            <a:r>
              <a:rPr lang="en-IN" sz="2000" dirty="0">
                <a:solidFill>
                  <a:schemeClr val="tx1">
                    <a:lumMod val="95000"/>
                  </a:schemeClr>
                </a:solidFill>
                <a:effectLst/>
                <a:latin typeface="Arial" panose="020B0604020202020204" pitchFamily="34" charset="0"/>
                <a:ea typeface="Times New Roman" panose="02020603050405020304" pitchFamily="18" charset="0"/>
                <a:cs typeface="Arial" panose="020B0604020202020204" pitchFamily="34" charset="0"/>
              </a:rPr>
              <a:t> alarm rings as soon as the display indicates 0 which means the user has exhausted all of his attempts to enter the correct password. </a:t>
            </a:r>
            <a:endParaRPr lang="en-IN" dirty="0"/>
          </a:p>
        </p:txBody>
      </p:sp>
    </p:spTree>
    <p:extLst>
      <p:ext uri="{BB962C8B-B14F-4D97-AF65-F5344CB8AC3E}">
        <p14:creationId xmlns:p14="http://schemas.microsoft.com/office/powerpoint/2010/main" val="14411943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190339A-8661-42A0-BCF8-FCB14B654C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D05A9AC-14F2-42E4-904B-43004658B98B}">
  <ds:schemaRefs>
    <ds:schemaRef ds:uri="http://schemas.microsoft.com/sharepoint/v3/contenttype/forms"/>
  </ds:schemaRefs>
</ds:datastoreItem>
</file>

<file path=customXml/itemProps3.xml><?xml version="1.0" encoding="utf-8"?>
<ds:datastoreItem xmlns:ds="http://schemas.openxmlformats.org/officeDocument/2006/customXml" ds:itemID="{02137551-CD8F-4200-B612-C4D85FD8307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Mesh design</Template>
  <TotalTime>797</TotalTime>
  <Words>509</Words>
  <Application>Microsoft Office PowerPoint</Application>
  <PresentationFormat>Widescreen</PresentationFormat>
  <Paragraphs>56</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Century Gothic</vt:lpstr>
      <vt:lpstr>Lato Extended</vt:lpstr>
      <vt:lpstr>Mesh</vt:lpstr>
      <vt:lpstr>DESIGN ASSIGNMENT</vt:lpstr>
      <vt:lpstr>Top LEVEL BLOCK DIAGRAM : </vt:lpstr>
      <vt:lpstr>One sample input/output :  </vt:lpstr>
      <vt:lpstr>Additional functionalities developed :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ASSIGNMENT</dc:title>
  <dc:creator>Varinda Bansal</dc:creator>
  <cp:lastModifiedBy>Varinda Bansal</cp:lastModifiedBy>
  <cp:revision>9</cp:revision>
  <dcterms:created xsi:type="dcterms:W3CDTF">2020-11-19T07:55:57Z</dcterms:created>
  <dcterms:modified xsi:type="dcterms:W3CDTF">2020-11-21T09:15:42Z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